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4" r:id="rId5"/>
  </p:sldMasterIdLst>
  <p:notesMasterIdLst>
    <p:notesMasterId r:id="rId43"/>
  </p:notesMasterIdLst>
  <p:handoutMasterIdLst>
    <p:handoutMasterId r:id="rId44"/>
  </p:handoutMasterIdLst>
  <p:sldIdLst>
    <p:sldId id="256" r:id="rId6"/>
    <p:sldId id="838" r:id="rId7"/>
    <p:sldId id="847" r:id="rId8"/>
    <p:sldId id="849" r:id="rId9"/>
    <p:sldId id="850" r:id="rId10"/>
    <p:sldId id="851" r:id="rId11"/>
    <p:sldId id="852" r:id="rId12"/>
    <p:sldId id="853" r:id="rId13"/>
    <p:sldId id="854" r:id="rId14"/>
    <p:sldId id="855" r:id="rId15"/>
    <p:sldId id="857" r:id="rId16"/>
    <p:sldId id="858" r:id="rId17"/>
    <p:sldId id="859" r:id="rId18"/>
    <p:sldId id="862" r:id="rId19"/>
    <p:sldId id="861" r:id="rId20"/>
    <p:sldId id="860" r:id="rId21"/>
    <p:sldId id="863" r:id="rId22"/>
    <p:sldId id="864" r:id="rId23"/>
    <p:sldId id="865" r:id="rId24"/>
    <p:sldId id="701" r:id="rId25"/>
    <p:sldId id="703" r:id="rId26"/>
    <p:sldId id="704" r:id="rId27"/>
    <p:sldId id="702" r:id="rId28"/>
    <p:sldId id="706" r:id="rId29"/>
    <p:sldId id="700" r:id="rId30"/>
    <p:sldId id="707" r:id="rId31"/>
    <p:sldId id="708" r:id="rId32"/>
    <p:sldId id="746" r:id="rId33"/>
    <p:sldId id="790" r:id="rId34"/>
    <p:sldId id="791" r:id="rId35"/>
    <p:sldId id="792" r:id="rId36"/>
    <p:sldId id="793" r:id="rId37"/>
    <p:sldId id="794" r:id="rId38"/>
    <p:sldId id="796" r:id="rId39"/>
    <p:sldId id="795" r:id="rId40"/>
    <p:sldId id="797" r:id="rId41"/>
    <p:sldId id="60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838"/>
            <p14:sldId id="847"/>
            <p14:sldId id="849"/>
            <p14:sldId id="850"/>
            <p14:sldId id="851"/>
            <p14:sldId id="852"/>
            <p14:sldId id="853"/>
            <p14:sldId id="854"/>
            <p14:sldId id="855"/>
            <p14:sldId id="857"/>
            <p14:sldId id="858"/>
            <p14:sldId id="859"/>
            <p14:sldId id="862"/>
            <p14:sldId id="861"/>
            <p14:sldId id="860"/>
            <p14:sldId id="863"/>
            <p14:sldId id="864"/>
            <p14:sldId id="865"/>
            <p14:sldId id="701"/>
            <p14:sldId id="703"/>
            <p14:sldId id="704"/>
            <p14:sldId id="702"/>
            <p14:sldId id="706"/>
            <p14:sldId id="700"/>
            <p14:sldId id="707"/>
            <p14:sldId id="708"/>
            <p14:sldId id="746"/>
            <p14:sldId id="790"/>
            <p14:sldId id="791"/>
            <p14:sldId id="792"/>
            <p14:sldId id="793"/>
            <p14:sldId id="794"/>
            <p14:sldId id="796"/>
            <p14:sldId id="795"/>
            <p14:sldId id="797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8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94" d="100"/>
          <a:sy n="94" d="100"/>
        </p:scale>
        <p:origin x="78" y="2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F108-92BF-493E-B9A9-7CA49BE5AB42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05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ABD6-FD9B-4B70-8AF2-7A3BD55FAE6A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78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9F06-4582-48D5-96DC-EB766029E31C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1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0BDD-B4C4-4F20-B3F3-2C26F980FA2E}" type="datetime1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873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8BBC-C30A-49B5-AF75-32E5347ADEC8}" type="datetime1">
              <a:rPr lang="en-GB" smtClean="0"/>
              <a:t>09/06/2021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09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AE06-27F7-44D2-A0FC-5AB7908FB410}" type="datetime1">
              <a:rPr lang="en-GB" smtClean="0"/>
              <a:t>09/06/2021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36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A162-9D88-4613-8724-8CE1C00005DC}" type="datetime1">
              <a:rPr lang="en-GB" smtClean="0"/>
              <a:t>09/06/2021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20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B9DA-8EAA-42B4-A8AE-F24BED350CAD}" type="datetime1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66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EF2E-7B4E-476D-995B-2B05CC625CAE}" type="datetime1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087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F45AF-315C-4B30-9234-937045A2E0E1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998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762-B141-44A5-9FD5-7F40F96ECDCC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7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09/06/2021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09/06/2021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09/06/2021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09/06/2021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E736-A140-4E41-A45D-A60AF21E3984}" type="datetime1">
              <a:rPr lang="en-GB" smtClean="0"/>
              <a:t>09/06/2021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92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09/06/2021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DE094-8F2C-4F9D-BDFD-4B5A2C5D5826}"/>
              </a:ext>
            </a:extLst>
          </p:cNvPr>
          <p:cNvSpPr txBox="1"/>
          <p:nvPr/>
        </p:nvSpPr>
        <p:spPr>
          <a:xfrm>
            <a:off x="599440" y="4889095"/>
            <a:ext cx="398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New video: 2021-06-07_results.mp4 now on </a:t>
            </a:r>
            <a:r>
              <a:rPr lang="en-GB" dirty="0" err="1">
                <a:solidFill>
                  <a:srgbClr val="FF0000"/>
                </a:solidFill>
              </a:rPr>
              <a:t>sharepoint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B4994-79F6-416D-B38A-4CD2D2196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5" t="6444" r="13309" b="3704"/>
          <a:stretch/>
        </p:blipFill>
        <p:spPr>
          <a:xfrm>
            <a:off x="599440" y="1051560"/>
            <a:ext cx="4131644" cy="321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46E660-7E95-4EC5-8327-4EB28D4A1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93" t="6444" r="50572" b="55377"/>
          <a:stretch/>
        </p:blipFill>
        <p:spPr>
          <a:xfrm>
            <a:off x="4711562" y="661034"/>
            <a:ext cx="6746074" cy="45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 Fault Scanner Data</a:t>
            </a:r>
            <a:endParaRPr lang="en-GB"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37EFB-9FC0-4B3A-9E27-CE7D89D47A34}"/>
              </a:ext>
            </a:extLst>
          </p:cNvPr>
          <p:cNvSpPr txBox="1"/>
          <p:nvPr/>
        </p:nvSpPr>
        <p:spPr>
          <a:xfrm>
            <a:off x="523240" y="1122680"/>
            <a:ext cx="64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2020/08/24 to 2020/08/28: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65FF5-91F1-491C-8665-83B3125E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9" y="1634378"/>
            <a:ext cx="7551326" cy="4253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9BC32-065E-45C2-B9A5-C99156D5D6BB}"/>
              </a:ext>
            </a:extLst>
          </p:cNvPr>
          <p:cNvSpPr txBox="1"/>
          <p:nvPr/>
        </p:nvSpPr>
        <p:spPr>
          <a:xfrm>
            <a:off x="7843520" y="3692049"/>
            <a:ext cx="4048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obvious spikes in the x-direction here.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suspect stripe in the y-direction?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 obvious outlier.</a:t>
            </a:r>
          </a:p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4A19F-424A-4AFF-B3EA-995D7C723825}"/>
              </a:ext>
            </a:extLst>
          </p:cNvPr>
          <p:cNvSpPr/>
          <p:nvPr/>
        </p:nvSpPr>
        <p:spPr>
          <a:xfrm>
            <a:off x="3515360" y="3865880"/>
            <a:ext cx="223520" cy="1945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02D2C1-6C67-4A09-B6F1-0BD3664FAEF5}"/>
              </a:ext>
            </a:extLst>
          </p:cNvPr>
          <p:cNvCxnSpPr/>
          <p:nvPr/>
        </p:nvCxnSpPr>
        <p:spPr>
          <a:xfrm flipH="1" flipV="1">
            <a:off x="3738880" y="4069080"/>
            <a:ext cx="4104640" cy="579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508EBD8-CD4D-47EE-8B53-9312FB7C5664}"/>
              </a:ext>
            </a:extLst>
          </p:cNvPr>
          <p:cNvSpPr/>
          <p:nvPr/>
        </p:nvSpPr>
        <p:spPr>
          <a:xfrm>
            <a:off x="6537960" y="5288280"/>
            <a:ext cx="294640" cy="523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B16F4D-C3C9-4DF8-99A6-99870909DA95}"/>
              </a:ext>
            </a:extLst>
          </p:cNvPr>
          <p:cNvCxnSpPr>
            <a:endCxn id="13" idx="3"/>
          </p:cNvCxnSpPr>
          <p:nvPr/>
        </p:nvCxnSpPr>
        <p:spPr>
          <a:xfrm flipH="1">
            <a:off x="6832600" y="5496560"/>
            <a:ext cx="1010920" cy="53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0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 Fault Scanner Data</a:t>
            </a:r>
            <a:endParaRPr lang="en-GB"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37EFB-9FC0-4B3A-9E27-CE7D89D47A34}"/>
              </a:ext>
            </a:extLst>
          </p:cNvPr>
          <p:cNvSpPr txBox="1"/>
          <p:nvPr/>
        </p:nvSpPr>
        <p:spPr>
          <a:xfrm>
            <a:off x="523240" y="1122680"/>
            <a:ext cx="643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2020/09/03 to 2020/09/11: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82190C-D0F2-44A5-BC63-87ECD1554C9C}"/>
              </a:ext>
            </a:extLst>
          </p:cNvPr>
          <p:cNvSpPr txBox="1"/>
          <p:nvPr/>
        </p:nvSpPr>
        <p:spPr>
          <a:xfrm>
            <a:off x="8514080" y="1590040"/>
            <a:ext cx="2926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Clearly these look fairly suspect. </a:t>
            </a:r>
          </a:p>
          <a:p>
            <a:endParaRPr lang="en-GB" dirty="0"/>
          </a:p>
          <a:p>
            <a:r>
              <a:rPr lang="en-GB" dirty="0"/>
              <a:t>The next results focusses on this time period, specifically on Module 0 for now.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365E0B-45F4-4652-B16A-21526082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4" y="1485207"/>
            <a:ext cx="8514416" cy="47752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917DE0-9E2E-435A-A3E4-8F4136BF0584}"/>
              </a:ext>
            </a:extLst>
          </p:cNvPr>
          <p:cNvSpPr/>
          <p:nvPr/>
        </p:nvSpPr>
        <p:spPr>
          <a:xfrm>
            <a:off x="934720" y="5547360"/>
            <a:ext cx="1422400" cy="599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2A8B89-95E0-4D0D-9FD2-C5A80F4246D7}"/>
              </a:ext>
            </a:extLst>
          </p:cNvPr>
          <p:cNvSpPr/>
          <p:nvPr/>
        </p:nvSpPr>
        <p:spPr>
          <a:xfrm>
            <a:off x="3713480" y="5593080"/>
            <a:ext cx="1046480" cy="553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84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 Fault Scanner Data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5004D-A753-41F4-A640-FE6D9A07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7" y="1061720"/>
            <a:ext cx="6720713" cy="4629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17E7FC-6E11-4F5C-ADF3-EB19047B1EBD}"/>
              </a:ext>
            </a:extLst>
          </p:cNvPr>
          <p:cNvSpPr txBox="1"/>
          <p:nvPr/>
        </p:nvSpPr>
        <p:spPr>
          <a:xfrm>
            <a:off x="7239000" y="1061720"/>
            <a:ext cx="4312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we’re looking at the entropy of the data from now, concatenated with the previous 5 data points.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Perhaps a threshold of entropy &gt; 1.5 and summation of in the window &gt; 2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43B9C4-3B0F-496E-9B4B-B2DCE7D4E2C2}"/>
              </a:ext>
            </a:extLst>
          </p:cNvPr>
          <p:cNvSpPr/>
          <p:nvPr/>
        </p:nvSpPr>
        <p:spPr>
          <a:xfrm>
            <a:off x="3205480" y="1336040"/>
            <a:ext cx="883920" cy="4505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32D243-8FE4-4B38-A9DE-D8CBD30A4E0A}"/>
              </a:ext>
            </a:extLst>
          </p:cNvPr>
          <p:cNvSpPr/>
          <p:nvPr/>
        </p:nvSpPr>
        <p:spPr>
          <a:xfrm>
            <a:off x="1849120" y="1336040"/>
            <a:ext cx="508000" cy="4505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22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001A3-A22B-45F3-81B3-285256A0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26" y="1084580"/>
            <a:ext cx="6535106" cy="4688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A9B3CF-DB41-4929-81FC-D845A0B8AD0F}"/>
              </a:ext>
            </a:extLst>
          </p:cNvPr>
          <p:cNvSpPr txBox="1"/>
          <p:nvPr/>
        </p:nvSpPr>
        <p:spPr>
          <a:xfrm>
            <a:off x="7233920" y="1468120"/>
            <a:ext cx="4312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Results look reasonable ‘by eye’.</a:t>
            </a:r>
          </a:p>
          <a:p>
            <a:endParaRPr lang="en-GB" dirty="0"/>
          </a:p>
          <a:p>
            <a:r>
              <a:rPr lang="en-GB" dirty="0"/>
              <a:t>What about module 1?</a:t>
            </a:r>
          </a:p>
        </p:txBody>
      </p:sp>
    </p:spTree>
    <p:extLst>
      <p:ext uri="{BB962C8B-B14F-4D97-AF65-F5344CB8AC3E}">
        <p14:creationId xmlns:p14="http://schemas.microsoft.com/office/powerpoint/2010/main" val="3131680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22D61-23C1-4325-B6B1-E6CB76A79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7120"/>
            <a:ext cx="6553853" cy="4683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2A19F-5D55-40E8-BB67-CAF5DF5F9959}"/>
              </a:ext>
            </a:extLst>
          </p:cNvPr>
          <p:cNvSpPr txBox="1"/>
          <p:nvPr/>
        </p:nvSpPr>
        <p:spPr>
          <a:xfrm>
            <a:off x="7823200" y="1244600"/>
            <a:ext cx="3474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 entropy for most of the data (i.e. it is very uniform) but we only pick out this region of high fault density.</a:t>
            </a:r>
          </a:p>
          <a:p>
            <a:endParaRPr lang="en-GB" dirty="0"/>
          </a:p>
          <a:p>
            <a:r>
              <a:rPr lang="en-GB" dirty="0"/>
              <a:t>Next we apply this process to each module, setting each red point equal to zero, and study how the total fault density changes as a result.</a:t>
            </a:r>
          </a:p>
        </p:txBody>
      </p:sp>
    </p:spTree>
    <p:extLst>
      <p:ext uri="{BB962C8B-B14F-4D97-AF65-F5344CB8AC3E}">
        <p14:creationId xmlns:p14="http://schemas.microsoft.com/office/powerpoint/2010/main" val="4281990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A7528-8DBB-4D70-8197-9AE0549D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42" y="970279"/>
            <a:ext cx="8778017" cy="49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 Fault Scanner Data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A1839-905E-4B9F-BEDB-07297FDF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95428"/>
            <a:ext cx="9175235" cy="53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08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 Fault Scanner Data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735F53-9ABC-49C8-A662-9E21E063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686804"/>
            <a:ext cx="11353800" cy="3396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94317E-A4B9-4B67-9E94-9023247C988A}"/>
              </a:ext>
            </a:extLst>
          </p:cNvPr>
          <p:cNvSpPr txBox="1"/>
          <p:nvPr/>
        </p:nvSpPr>
        <p:spPr>
          <a:xfrm>
            <a:off x="431800" y="1071880"/>
            <a:ext cx="1070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Repeating again for the region 2020/08/24 : 2020/08/28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163F7-1F7A-4095-93D2-4FCC047EE468}"/>
              </a:ext>
            </a:extLst>
          </p:cNvPr>
          <p:cNvSpPr txBox="1"/>
          <p:nvPr/>
        </p:nvSpPr>
        <p:spPr>
          <a:xfrm>
            <a:off x="274320" y="5293360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entropy criterion isn’t quite right and we have removed a real rise in fault density by mistake.</a:t>
            </a:r>
          </a:p>
        </p:txBody>
      </p:sp>
    </p:spTree>
    <p:extLst>
      <p:ext uri="{BB962C8B-B14F-4D97-AF65-F5344CB8AC3E}">
        <p14:creationId xmlns:p14="http://schemas.microsoft.com/office/powerpoint/2010/main" val="251180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 Fault Scanner Data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0AF25-29E2-4166-B64C-A31F01BF1093}"/>
              </a:ext>
            </a:extLst>
          </p:cNvPr>
          <p:cNvSpPr txBox="1"/>
          <p:nvPr/>
        </p:nvSpPr>
        <p:spPr>
          <a:xfrm>
            <a:off x="838200" y="1275080"/>
            <a:ext cx="10403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thorough way to do this would be to label some of the points manually and then use a classification algorithm to find the decision boundary.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also see a lot of spikes that are due to high values present in only one module. Should we remove these directly rather than relying on our </a:t>
            </a:r>
            <a:r>
              <a:rPr lang="en-GB" dirty="0" err="1"/>
              <a:t>remove_spikes</a:t>
            </a:r>
            <a:r>
              <a:rPr lang="en-GB" dirty="0"/>
              <a:t> method?</a:t>
            </a:r>
          </a:p>
        </p:txBody>
      </p:sp>
    </p:spTree>
    <p:extLst>
      <p:ext uri="{BB962C8B-B14F-4D97-AF65-F5344CB8AC3E}">
        <p14:creationId xmlns:p14="http://schemas.microsoft.com/office/powerpoint/2010/main" val="240000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MK4 Scanner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ISRA 5D Scanner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GP Confidence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GP with lower relevance inputs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cs typeface="Arial" panose="020B0604020202020204" pitchFamily="34" charset="0"/>
              </a:rPr>
              <a:t>Testing data (18/05/2021 to 27/05/2021)</a:t>
            </a:r>
            <a:endParaRPr lang="en-GB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Upskilling: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Gaussian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Shannon Entropy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67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Confidence Bounds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1400" y="931906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Choosing training data points using the PCA plot drawn for the highest relevance input set</a:t>
            </a:r>
            <a:endParaRPr lang="en-GB" dirty="0"/>
          </a:p>
        </p:txBody>
      </p:sp>
      <p:pic>
        <p:nvPicPr>
          <p:cNvPr id="8194" name="Picture 2" descr="C:\Users\HP\Desktop\Figure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29" y="1301238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217725" y="1971304"/>
            <a:ext cx="241069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PCA plot, drawn for the highest relevance input set, spans over a limited region compared to the previous PCA plot</a:t>
            </a:r>
            <a:endParaRPr lang="en-GB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</p:spTree>
    <p:extLst>
      <p:ext uri="{BB962C8B-B14F-4D97-AF65-F5344CB8AC3E}">
        <p14:creationId xmlns:p14="http://schemas.microsoft.com/office/powerpoint/2010/main" val="2420544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01700" y="894835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Predicted furnace faults using GP with confidence bounds 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110249" y="3673098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2020-08-24 to 08-29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635500" y="6100852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2020-09-06 to 09-11</a:t>
            </a:r>
            <a:endParaRPr lang="en-GB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279148"/>
            <a:ext cx="6523042" cy="225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58" y="3922173"/>
            <a:ext cx="6428180" cy="22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>
          <a:xfrm>
            <a:off x="1852551" y="2404874"/>
            <a:ext cx="1531917" cy="9083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8675253" y="1944517"/>
            <a:ext cx="241069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no longer have training points in some regions of interest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B736056-F3B9-4FBB-9B96-8D6CC757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Confidence Bounds</a:t>
            </a:r>
          </a:p>
        </p:txBody>
      </p:sp>
    </p:spTree>
    <p:extLst>
      <p:ext uri="{BB962C8B-B14F-4D97-AF65-F5344CB8AC3E}">
        <p14:creationId xmlns:p14="http://schemas.microsoft.com/office/powerpoint/2010/main" val="2463881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041400" y="931906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Predicted furnace faults using GP with confidence bounds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110249" y="3673098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2020-10-21 to 10-26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635500" y="6100852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2020-12-07 to 12-12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with lower relevance inputs removed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23" y="3811440"/>
            <a:ext cx="6493336" cy="222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4" y="1310902"/>
            <a:ext cx="6415086" cy="2251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825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with lower relevance inputs removed</a:t>
            </a:r>
          </a:p>
        </p:txBody>
      </p:sp>
      <p:pic>
        <p:nvPicPr>
          <p:cNvPr id="3075" name="Picture 3" descr="C:\Users\HP\Desktop\Figur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059" y="1309688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1400" y="931906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Choosing training data points using the PCA plot drawn for all the inputs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8217725" y="1971304"/>
            <a:ext cx="2410691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As the PCA plot, drawn for the highest relevance input set, did not capture sufficient number of training points in regions of interest PCA plot was re-drawn with all the inputs</a:t>
            </a:r>
            <a:endParaRPr lang="en-GB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</p:spTree>
    <p:extLst>
      <p:ext uri="{BB962C8B-B14F-4D97-AF65-F5344CB8AC3E}">
        <p14:creationId xmlns:p14="http://schemas.microsoft.com/office/powerpoint/2010/main" val="1027144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with lower relevance inputs removed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1400" y="766806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Automatic relevance determination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68700" y="1243576"/>
          <a:ext cx="57150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40">
                <a:tc>
                  <a:txBody>
                    <a:bodyPr/>
                    <a:lstStyle/>
                    <a:p>
                      <a:r>
                        <a:rPr lang="en-US" sz="1050" dirty="0"/>
                        <a:t>Inputs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Relevance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10425 Calculated Cullet Ratio</a:t>
                      </a:r>
                      <a:endParaRPr lang="en-GB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2.05621579e+05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1950 Canal Temp. Control  Pyrometer (2)</a:t>
                      </a:r>
                      <a:endParaRPr lang="en-GB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2.21899398e+05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10279 Canal Temp. Control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1.89523128e+05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2922 Closed Bottom Temperature - Downstream Working End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2.73067996e+05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2913 Closed Bottom Temperature - Port 1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1.28543857e+05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2918 Closed Bottom Temperature - Port 6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2.29216205e+00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2921 Closed Bottom Temperature - Upstream Working End (PV)',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1.51626988e+05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chemeClr val="tx1"/>
                          </a:solidFill>
                        </a:rPr>
                        <a:t>1650 Combustion Air Temperature 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</a:rPr>
                        <a:t>9.64146959e+04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10091 Furnace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4.84243934e+04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15119 Furnace Pressure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1.64999914e+05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9393 Glass Level Control (OP)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1.50915905e+05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7546 Open Crown Temperature - Port 1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1.77042536e+05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7746 Open Crown Temperature - Port 2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1.21937064e+05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7673 Open Crown Temperature - Port 5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4.90795370e+00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7483 Open Crown Temperature - Port 6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1.40319504e+05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10271 Open Crown Temperature - Upstream Refiner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1.62047046e+00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7520 Open Crown Temperature - Upstream Working End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7.32822707e+04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9400 Port 2 Gas Flow (SP)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3.03175033e+00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9282 Tweel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1.09005557e+05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423070" y="1278642"/>
            <a:ext cx="241069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Slightly different highly relevant input set was recognised</a:t>
            </a:r>
          </a:p>
          <a:p>
            <a:r>
              <a:rPr lang="en-US" dirty="0"/>
              <a:t>(due to random selection of training points)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065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with lower relevance inputs removed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1400" y="766806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Automatic relevance determination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68700" y="1250438"/>
          <a:ext cx="57150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40">
                <a:tc>
                  <a:txBody>
                    <a:bodyPr/>
                    <a:lstStyle/>
                    <a:p>
                      <a:r>
                        <a:rPr lang="en-US" sz="1050" dirty="0"/>
                        <a:t>Inputs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Relevance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11384 Wobbe Index (Incoming Gas)'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2.15193652e+05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 1 Combustion Air Flow (combined)</a:t>
                      </a:r>
                      <a:endParaRPr lang="en-GB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2.32525817e+05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Port 2 - 3 Combustion Air Flow (combined)</a:t>
                      </a:r>
                      <a:endParaRPr lang="en-GB" sz="105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6.58910088e-01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</a:rPr>
                        <a:t>Port 4 - 5 Combustion Air Flow (combined)</a:t>
                      </a:r>
                      <a:endParaRPr lang="en-GB" sz="105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3.21284597e+00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Port 6 - 7 Combustion Air Flow (combined)</a:t>
                      </a:r>
                      <a:endParaRPr lang="en-GB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</a:rPr>
                        <a:t>4.46250792e+04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dirty="0"/>
                        <a:t>Port 8 Combustion Air Flow (combined)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1.04850351e+00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dirty="0"/>
                        <a:t>200000 Front Wall Temperature Average (PV)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1.09405581e+05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Crown Temperature Port 2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9.76303076e-01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Crown Temperature Port 4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</a:rPr>
                        <a:t>1.14024371e+05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Regenerator Crown Temperature Port 6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1.65652342e+05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Crown Temperature Port 8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3.09356255e+00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Base Temperature Port 1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1.39029705e+00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Regenerator Base Temperature Port 2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7.64842189e+04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Base Temperature Port 3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1.28555971e+00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chemeClr val="tx1"/>
                          </a:solidFill>
                        </a:rPr>
                        <a:t>Regenerator Base Temperature Port 4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chemeClr val="tx1"/>
                          </a:solidFill>
                        </a:rPr>
                        <a:t>3.78308169e+04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Regenerator Base Temperature Port 5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1.20256439e+05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Base Temperature Port 6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6.53676451e-01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Regenerator Base Temperature Port 7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6.73636952e+04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Regenerator Base Temperature Port 8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9.33809277e+04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237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01700" y="894835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Predicted furnace faults using GP with confidence bounds 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110249" y="3673098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2020-08-24 to 08-29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635500" y="6100852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2020-09-06 to 09-11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with lower relevance inputs removed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59" y="1495472"/>
            <a:ext cx="6426282" cy="2177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50" y="3906396"/>
            <a:ext cx="6243487" cy="219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217725" y="1307775"/>
            <a:ext cx="245819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GP was re-trained after removing lower relevance inputs and predicted fault density with the recognised highest relevance inputs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788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041400" y="931906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Predicted furnace faults using GP with confidence bounds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110249" y="3673098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2020-10-21 to 10-26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635500" y="6100852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2020-11-30 to 12-04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with lower relevance inputs removed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07" y="1435490"/>
            <a:ext cx="5986833" cy="206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36" y="3857764"/>
            <a:ext cx="6452507" cy="2203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5705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28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data (18/05/2021 to 27/05/2021)</a:t>
            </a:r>
            <a:endParaRPr lang="en-GB" sz="280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98C1B20-0F66-464F-8712-D0839C363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1658" r="9563" b="4768"/>
          <a:stretch/>
        </p:blipFill>
        <p:spPr>
          <a:xfrm>
            <a:off x="1528439" y="986758"/>
            <a:ext cx="9135124" cy="4856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A0EA1E-39CC-42C2-B94D-7FA956907451}"/>
              </a:ext>
            </a:extLst>
          </p:cNvPr>
          <p:cNvGraphicFramePr>
            <a:graphicFrameLocks noGrp="1"/>
          </p:cNvGraphicFramePr>
          <p:nvPr/>
        </p:nvGraphicFramePr>
        <p:xfrm>
          <a:off x="8531442" y="3014409"/>
          <a:ext cx="2132121" cy="2498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77">
                  <a:extLst>
                    <a:ext uri="{9D8B030D-6E8A-4147-A177-3AD203B41FA5}">
                      <a16:colId xmlns:a16="http://schemas.microsoft.com/office/drawing/2014/main" val="796157567"/>
                    </a:ext>
                  </a:extLst>
                </a:gridCol>
                <a:gridCol w="887191">
                  <a:extLst>
                    <a:ext uri="{9D8B030D-6E8A-4147-A177-3AD203B41FA5}">
                      <a16:colId xmlns:a16="http://schemas.microsoft.com/office/drawing/2014/main" val="1310704428"/>
                    </a:ext>
                  </a:extLst>
                </a:gridCol>
                <a:gridCol w="829953">
                  <a:extLst>
                    <a:ext uri="{9D8B030D-6E8A-4147-A177-3AD203B41FA5}">
                      <a16:colId xmlns:a16="http://schemas.microsoft.com/office/drawing/2014/main" val="2970855549"/>
                    </a:ext>
                  </a:extLst>
                </a:gridCol>
              </a:tblGrid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Day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From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To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785469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18/05/2021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19/05/2021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9557822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19/05/2021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20/05/2021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8664449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3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20/05/2021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21/05/2021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433914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4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21/05/2021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22/05/2021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091448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5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23/05/2021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24/05/2021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75885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6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24/05/2021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25/05/2021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0236857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7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25/05/2021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618742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8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27/05/2021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90013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514F0C-38B5-4D2B-B57D-1F5C07195FCD}"/>
              </a:ext>
            </a:extLst>
          </p:cNvPr>
          <p:cNvSpPr txBox="1"/>
          <p:nvPr/>
        </p:nvSpPr>
        <p:spPr>
          <a:xfrm>
            <a:off x="5884784" y="427149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94788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337A71A-3C73-46F4-9243-1D9F0591A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1938" r="9708" b="4488"/>
          <a:stretch/>
        </p:blipFill>
        <p:spPr>
          <a:xfrm>
            <a:off x="1530000" y="986401"/>
            <a:ext cx="9133563" cy="48817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29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data (18/05/2021 to 27/05/2021)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A0EA1E-39CC-42C2-B94D-7FA956907451}"/>
              </a:ext>
            </a:extLst>
          </p:cNvPr>
          <p:cNvGraphicFramePr>
            <a:graphicFrameLocks noGrp="1"/>
          </p:cNvGraphicFramePr>
          <p:nvPr/>
        </p:nvGraphicFramePr>
        <p:xfrm>
          <a:off x="8531442" y="3014409"/>
          <a:ext cx="2132121" cy="2498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77">
                  <a:extLst>
                    <a:ext uri="{9D8B030D-6E8A-4147-A177-3AD203B41FA5}">
                      <a16:colId xmlns:a16="http://schemas.microsoft.com/office/drawing/2014/main" val="796157567"/>
                    </a:ext>
                  </a:extLst>
                </a:gridCol>
                <a:gridCol w="887191">
                  <a:extLst>
                    <a:ext uri="{9D8B030D-6E8A-4147-A177-3AD203B41FA5}">
                      <a16:colId xmlns:a16="http://schemas.microsoft.com/office/drawing/2014/main" val="1310704428"/>
                    </a:ext>
                  </a:extLst>
                </a:gridCol>
                <a:gridCol w="829953">
                  <a:extLst>
                    <a:ext uri="{9D8B030D-6E8A-4147-A177-3AD203B41FA5}">
                      <a16:colId xmlns:a16="http://schemas.microsoft.com/office/drawing/2014/main" val="2970855549"/>
                    </a:ext>
                  </a:extLst>
                </a:gridCol>
              </a:tblGrid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Day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From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To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785469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18/05/2021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19/05/2021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9557822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19/05/2021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20/05/2021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8664449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3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20/05/2021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21/05/2021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433914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4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21/05/2021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22/05/2021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091448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5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23/05/2021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24/05/2021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75885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6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24/05/2021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25/05/2021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0236857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7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25/05/2021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618742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8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27/05/2021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90013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768277F-B6AE-4F2D-9545-7DC8778B1245}"/>
              </a:ext>
            </a:extLst>
          </p:cNvPr>
          <p:cNvSpPr txBox="1"/>
          <p:nvPr/>
        </p:nvSpPr>
        <p:spPr>
          <a:xfrm>
            <a:off x="5884784" y="427149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F6B5F-7F01-453E-9A37-54368630838C}"/>
              </a:ext>
            </a:extLst>
          </p:cNvPr>
          <p:cNvSpPr txBox="1"/>
          <p:nvPr/>
        </p:nvSpPr>
        <p:spPr>
          <a:xfrm>
            <a:off x="6365657" y="289693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651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15D05D-5F74-40D4-81B4-E0C9C7535A7C}"/>
                  </a:ext>
                </a:extLst>
              </p:cNvPr>
              <p:cNvSpPr txBox="1"/>
              <p:nvPr/>
            </p:nvSpPr>
            <p:spPr>
              <a:xfrm>
                <a:off x="314959" y="1295402"/>
                <a:ext cx="5534653" cy="408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Introducing Shannon Entropy: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/>
                  <a:t>A complicated thing (and the birth of information theory!)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/>
                  <a:t>For now we just need to now that the </a:t>
                </a:r>
                <a:r>
                  <a:rPr lang="en-GB" b="0" u="sng" dirty="0"/>
                  <a:t>Shannon Entropy is maximised when the probability distribution over our data is uniform</a:t>
                </a:r>
                <a:r>
                  <a:rPr lang="en-GB" b="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/>
                  <a:t>There will be other ways of measuring ‘uniformity’ but this is what I’m most familiar with.</a:t>
                </a:r>
              </a:p>
              <a:p>
                <a:endParaRPr lang="en-GB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15D05D-5F74-40D4-81B4-E0C9C753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59" y="1295402"/>
                <a:ext cx="5534653" cy="4088555"/>
              </a:xfrm>
              <a:prstGeom prst="rect">
                <a:avLst/>
              </a:prstGeom>
              <a:blipFill>
                <a:blip r:embed="rId2"/>
                <a:stretch>
                  <a:fillRect l="-771" t="-896" r="-16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88ED45-C876-4F12-B181-11909D709109}"/>
              </a:ext>
            </a:extLst>
          </p:cNvPr>
          <p:cNvCxnSpPr/>
          <p:nvPr/>
        </p:nvCxnSpPr>
        <p:spPr>
          <a:xfrm flipV="1">
            <a:off x="8272060" y="619760"/>
            <a:ext cx="0" cy="1264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77D1A8-D590-41BF-9685-C8CFBAA07322}"/>
              </a:ext>
            </a:extLst>
          </p:cNvPr>
          <p:cNvCxnSpPr>
            <a:cxnSpLocks/>
          </p:cNvCxnSpPr>
          <p:nvPr/>
        </p:nvCxnSpPr>
        <p:spPr>
          <a:xfrm>
            <a:off x="8053620" y="1630680"/>
            <a:ext cx="203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50AA193-44C0-4FDA-98B1-323C8426475A}"/>
              </a:ext>
            </a:extLst>
          </p:cNvPr>
          <p:cNvSpPr/>
          <p:nvPr/>
        </p:nvSpPr>
        <p:spPr>
          <a:xfrm>
            <a:off x="8637820" y="970282"/>
            <a:ext cx="116831" cy="660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64F4ED-DE9C-46F0-8314-5497980DD27B}"/>
              </a:ext>
            </a:extLst>
          </p:cNvPr>
          <p:cNvSpPr/>
          <p:nvPr/>
        </p:nvSpPr>
        <p:spPr>
          <a:xfrm>
            <a:off x="9161060" y="970282"/>
            <a:ext cx="116831" cy="660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88CEB-D840-46A0-9C9C-90CD5CBF8889}"/>
              </a:ext>
            </a:extLst>
          </p:cNvPr>
          <p:cNvSpPr/>
          <p:nvPr/>
        </p:nvSpPr>
        <p:spPr>
          <a:xfrm>
            <a:off x="9625884" y="965202"/>
            <a:ext cx="116831" cy="660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81EC26-FD95-4985-9FF9-473415A8C0AA}"/>
                  </a:ext>
                </a:extLst>
              </p:cNvPr>
              <p:cNvSpPr txBox="1"/>
              <p:nvPr/>
            </p:nvSpPr>
            <p:spPr>
              <a:xfrm>
                <a:off x="8578510" y="163576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81EC26-FD95-4985-9FF9-473415A8C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510" y="1635760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C0B79-BC93-4082-A2E1-E22804D0544F}"/>
                  </a:ext>
                </a:extLst>
              </p:cNvPr>
              <p:cNvSpPr txBox="1"/>
              <p:nvPr/>
            </p:nvSpPr>
            <p:spPr>
              <a:xfrm>
                <a:off x="9105944" y="163576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C0B79-BC93-4082-A2E1-E22804D0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944" y="1635760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35319B-BE93-4CA4-B99C-00902F37ECAB}"/>
                  </a:ext>
                </a:extLst>
              </p:cNvPr>
              <p:cNvSpPr txBox="1"/>
              <p:nvPr/>
            </p:nvSpPr>
            <p:spPr>
              <a:xfrm>
                <a:off x="9553104" y="162559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35319B-BE93-4CA4-B99C-00902F37E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04" y="1625599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074967-1DCD-43FB-BEDD-8B475D134D6C}"/>
                  </a:ext>
                </a:extLst>
              </p:cNvPr>
              <p:cNvSpPr txBox="1"/>
              <p:nvPr/>
            </p:nvSpPr>
            <p:spPr>
              <a:xfrm>
                <a:off x="7564716" y="248916"/>
                <a:ext cx="1124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074967-1DCD-43FB-BEDD-8B475D134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716" y="248916"/>
                <a:ext cx="1124795" cy="276999"/>
              </a:xfrm>
              <a:prstGeom prst="rect">
                <a:avLst/>
              </a:prstGeom>
              <a:blipFill>
                <a:blip r:embed="rId6"/>
                <a:stretch>
                  <a:fillRect l="-4891" t="-2222" r="-7609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3CC26C-07DE-414E-9B29-36EA192A5849}"/>
                  </a:ext>
                </a:extLst>
              </p:cNvPr>
              <p:cNvSpPr txBox="1"/>
              <p:nvPr/>
            </p:nvSpPr>
            <p:spPr>
              <a:xfrm>
                <a:off x="7820151" y="848221"/>
                <a:ext cx="42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1/3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3CC26C-07DE-414E-9B29-36EA192A5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151" y="848221"/>
                <a:ext cx="423193" cy="276999"/>
              </a:xfrm>
              <a:prstGeom prst="rect">
                <a:avLst/>
              </a:prstGeom>
              <a:blipFill>
                <a:blip r:embed="rId7"/>
                <a:stretch>
                  <a:fillRect l="-13043" t="-2174" r="-1449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8F0AF0-D820-49DB-8686-083D7CA19896}"/>
                  </a:ext>
                </a:extLst>
              </p:cNvPr>
              <p:cNvSpPr txBox="1"/>
              <p:nvPr/>
            </p:nvSpPr>
            <p:spPr>
              <a:xfrm>
                <a:off x="7130648" y="1932222"/>
                <a:ext cx="3248005" cy="392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</m:oMath>
                </a14:m>
                <a:r>
                  <a:rPr lang="en-GB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</m:oMath>
                </a14:m>
                <a:r>
                  <a:rPr lang="en-GB" dirty="0"/>
                  <a:t>=</a:t>
                </a:r>
                <a:r>
                  <a:rPr lang="en-GB" dirty="0">
                    <a:solidFill>
                      <a:srgbClr val="FF0000"/>
                    </a:solidFill>
                  </a:rPr>
                  <a:t>1.10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8F0AF0-D820-49DB-8686-083D7CA19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48" y="1932222"/>
                <a:ext cx="3248005" cy="392543"/>
              </a:xfrm>
              <a:prstGeom prst="rect">
                <a:avLst/>
              </a:prstGeom>
              <a:blipFill>
                <a:blip r:embed="rId8"/>
                <a:stretch>
                  <a:fillRect l="-2627" t="-4688" r="-3565"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12EBB1-D7DD-4FB2-B25E-916AB22F1B44}"/>
              </a:ext>
            </a:extLst>
          </p:cNvPr>
          <p:cNvCxnSpPr/>
          <p:nvPr/>
        </p:nvCxnSpPr>
        <p:spPr>
          <a:xfrm flipV="1">
            <a:off x="8272060" y="3610163"/>
            <a:ext cx="0" cy="1264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2C3FF-9251-418F-9D62-00218377BC02}"/>
              </a:ext>
            </a:extLst>
          </p:cNvPr>
          <p:cNvCxnSpPr>
            <a:cxnSpLocks/>
          </p:cNvCxnSpPr>
          <p:nvPr/>
        </p:nvCxnSpPr>
        <p:spPr>
          <a:xfrm>
            <a:off x="8053620" y="4621083"/>
            <a:ext cx="203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7B4F2A4-FF52-4805-83FA-81A707BBCC8D}"/>
              </a:ext>
            </a:extLst>
          </p:cNvPr>
          <p:cNvSpPr/>
          <p:nvPr/>
        </p:nvSpPr>
        <p:spPr>
          <a:xfrm>
            <a:off x="8637821" y="3794125"/>
            <a:ext cx="115578" cy="8269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043F7F-AE09-47B7-BCC8-B8C915C46BDF}"/>
              </a:ext>
            </a:extLst>
          </p:cNvPr>
          <p:cNvSpPr/>
          <p:nvPr/>
        </p:nvSpPr>
        <p:spPr>
          <a:xfrm>
            <a:off x="9161060" y="4266567"/>
            <a:ext cx="140931" cy="3545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9710DF-3B34-4878-BB0E-F445F25C1948}"/>
              </a:ext>
            </a:extLst>
          </p:cNvPr>
          <p:cNvSpPr/>
          <p:nvPr/>
        </p:nvSpPr>
        <p:spPr>
          <a:xfrm>
            <a:off x="9625884" y="4261487"/>
            <a:ext cx="140931" cy="3545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B8ECBF-B0AC-4CDB-8B51-58261B691357}"/>
                  </a:ext>
                </a:extLst>
              </p:cNvPr>
              <p:cNvSpPr txBox="1"/>
              <p:nvPr/>
            </p:nvSpPr>
            <p:spPr>
              <a:xfrm>
                <a:off x="8578510" y="462616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B8ECBF-B0AC-4CDB-8B51-58261B69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510" y="4626163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FE1228-791D-4EC9-BB3B-AD4BFABAC3F8}"/>
                  </a:ext>
                </a:extLst>
              </p:cNvPr>
              <p:cNvSpPr txBox="1"/>
              <p:nvPr/>
            </p:nvSpPr>
            <p:spPr>
              <a:xfrm>
                <a:off x="9105944" y="462616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FE1228-791D-4EC9-BB3B-AD4BFABAC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944" y="4626163"/>
                <a:ext cx="281423" cy="276999"/>
              </a:xfrm>
              <a:prstGeom prst="rect">
                <a:avLst/>
              </a:prstGeom>
              <a:blipFill>
                <a:blip r:embed="rId10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5895BD-5C7F-42A4-A324-DA9DDF2CD0D7}"/>
                  </a:ext>
                </a:extLst>
              </p:cNvPr>
              <p:cNvSpPr txBox="1"/>
              <p:nvPr/>
            </p:nvSpPr>
            <p:spPr>
              <a:xfrm>
                <a:off x="9553104" y="4616002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5895BD-5C7F-42A4-A324-DA9DDF2CD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04" y="4616002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F4E11E-7735-45BF-82BE-B32176532E6E}"/>
                  </a:ext>
                </a:extLst>
              </p:cNvPr>
              <p:cNvSpPr txBox="1"/>
              <p:nvPr/>
            </p:nvSpPr>
            <p:spPr>
              <a:xfrm>
                <a:off x="7564716" y="3239319"/>
                <a:ext cx="1124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F4E11E-7735-45BF-82BE-B32176532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716" y="3239319"/>
                <a:ext cx="1124795" cy="276999"/>
              </a:xfrm>
              <a:prstGeom prst="rect">
                <a:avLst/>
              </a:prstGeom>
              <a:blipFill>
                <a:blip r:embed="rId12"/>
                <a:stretch>
                  <a:fillRect l="-4891" t="-2174" r="-760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F62F0B-22E4-4C34-BBDD-327243F9DDB0}"/>
                  </a:ext>
                </a:extLst>
              </p:cNvPr>
              <p:cNvSpPr txBox="1"/>
              <p:nvPr/>
            </p:nvSpPr>
            <p:spPr>
              <a:xfrm>
                <a:off x="7778385" y="3686342"/>
                <a:ext cx="42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F62F0B-22E4-4C34-BBDD-327243F9D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385" y="3686342"/>
                <a:ext cx="423193" cy="276999"/>
              </a:xfrm>
              <a:prstGeom prst="rect">
                <a:avLst/>
              </a:prstGeom>
              <a:blipFill>
                <a:blip r:embed="rId13"/>
                <a:stretch>
                  <a:fillRect l="-13043" t="-4444" r="-1449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AD548C-1043-4BDE-B22A-8677C3A9F744}"/>
                  </a:ext>
                </a:extLst>
              </p:cNvPr>
              <p:cNvSpPr txBox="1"/>
              <p:nvPr/>
            </p:nvSpPr>
            <p:spPr>
              <a:xfrm>
                <a:off x="7130648" y="4922625"/>
                <a:ext cx="3248005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func>
                  </m:oMath>
                </a14:m>
                <a:r>
                  <a:rPr lang="en-GB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func>
                  </m:oMath>
                </a14:m>
                <a:r>
                  <a:rPr lang="en-GB" dirty="0"/>
                  <a:t>=</a:t>
                </a:r>
                <a:r>
                  <a:rPr lang="en-GB" dirty="0">
                    <a:solidFill>
                      <a:srgbClr val="FF0000"/>
                    </a:solidFill>
                  </a:rPr>
                  <a:t>1.04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AD548C-1043-4BDE-B22A-8677C3A9F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48" y="4922625"/>
                <a:ext cx="3248005" cy="391133"/>
              </a:xfrm>
              <a:prstGeom prst="rect">
                <a:avLst/>
              </a:prstGeom>
              <a:blipFill>
                <a:blip r:embed="rId14"/>
                <a:stretch>
                  <a:fillRect l="-2627" t="-4688" r="-3565"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D202E4-8E09-4FAD-B3BF-31E4EB53C3FF}"/>
                  </a:ext>
                </a:extLst>
              </p:cNvPr>
              <p:cNvSpPr txBox="1"/>
              <p:nvPr/>
            </p:nvSpPr>
            <p:spPr>
              <a:xfrm>
                <a:off x="7782288" y="4126382"/>
                <a:ext cx="42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1/4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D202E4-8E09-4FAD-B3BF-31E4EB53C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88" y="4126382"/>
                <a:ext cx="423193" cy="276999"/>
              </a:xfrm>
              <a:prstGeom prst="rect">
                <a:avLst/>
              </a:prstGeom>
              <a:blipFill>
                <a:blip r:embed="rId15"/>
                <a:stretch>
                  <a:fillRect l="-13043" t="-2222" r="-1449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E4B158E-481C-4391-9314-BD98CB0654AD}"/>
              </a:ext>
            </a:extLst>
          </p:cNvPr>
          <p:cNvSpPr txBox="1"/>
          <p:nvPr/>
        </p:nvSpPr>
        <p:spPr>
          <a:xfrm>
            <a:off x="4475480" y="1021080"/>
            <a:ext cx="162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Corrected typo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0F6594-0D9C-4BC8-B83E-75D33E49F7D6}"/>
              </a:ext>
            </a:extLst>
          </p:cNvPr>
          <p:cNvCxnSpPr/>
          <p:nvPr/>
        </p:nvCxnSpPr>
        <p:spPr>
          <a:xfrm flipH="1">
            <a:off x="4366004" y="1386205"/>
            <a:ext cx="317756" cy="3968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807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436633B-59A4-4EB6-A81C-63BB7CA77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t="11240" r="9417" b="5186"/>
          <a:stretch/>
        </p:blipFill>
        <p:spPr>
          <a:xfrm>
            <a:off x="1529999" y="986400"/>
            <a:ext cx="9133563" cy="487286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30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data (18/05/2021 to 27/05/2021)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A0EA1E-39CC-42C2-B94D-7FA956907451}"/>
              </a:ext>
            </a:extLst>
          </p:cNvPr>
          <p:cNvGraphicFramePr>
            <a:graphicFrameLocks noGrp="1"/>
          </p:cNvGraphicFramePr>
          <p:nvPr/>
        </p:nvGraphicFramePr>
        <p:xfrm>
          <a:off x="8531442" y="3014409"/>
          <a:ext cx="2132121" cy="2498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77">
                  <a:extLst>
                    <a:ext uri="{9D8B030D-6E8A-4147-A177-3AD203B41FA5}">
                      <a16:colId xmlns:a16="http://schemas.microsoft.com/office/drawing/2014/main" val="796157567"/>
                    </a:ext>
                  </a:extLst>
                </a:gridCol>
                <a:gridCol w="887191">
                  <a:extLst>
                    <a:ext uri="{9D8B030D-6E8A-4147-A177-3AD203B41FA5}">
                      <a16:colId xmlns:a16="http://schemas.microsoft.com/office/drawing/2014/main" val="1310704428"/>
                    </a:ext>
                  </a:extLst>
                </a:gridCol>
                <a:gridCol w="829953">
                  <a:extLst>
                    <a:ext uri="{9D8B030D-6E8A-4147-A177-3AD203B41FA5}">
                      <a16:colId xmlns:a16="http://schemas.microsoft.com/office/drawing/2014/main" val="2970855549"/>
                    </a:ext>
                  </a:extLst>
                </a:gridCol>
              </a:tblGrid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Day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From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To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785469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18/05/2021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19/05/2021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9557822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19/05/2021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20/05/2021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8664449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3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20/05/2021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21/05/2021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433914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4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21/05/2021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22/05/2021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091448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5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23/05/2021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24/05/2021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75885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6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24/05/2021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25/05/2021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0236857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7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25/05/2021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618742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8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27/05/2021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90013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B765BD-0340-46F6-93FB-FC632B72819B}"/>
              </a:ext>
            </a:extLst>
          </p:cNvPr>
          <p:cNvSpPr txBox="1"/>
          <p:nvPr/>
        </p:nvSpPr>
        <p:spPr>
          <a:xfrm>
            <a:off x="5884784" y="427149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13362-4F5E-4AAF-BB0A-97E012DE31F3}"/>
              </a:ext>
            </a:extLst>
          </p:cNvPr>
          <p:cNvSpPr txBox="1"/>
          <p:nvPr/>
        </p:nvSpPr>
        <p:spPr>
          <a:xfrm>
            <a:off x="6365657" y="289693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F4A91-0A89-4D6B-B8C2-9A9030DEDB9B}"/>
              </a:ext>
            </a:extLst>
          </p:cNvPr>
          <p:cNvSpPr txBox="1"/>
          <p:nvPr/>
        </p:nvSpPr>
        <p:spPr>
          <a:xfrm>
            <a:off x="5359890" y="1601208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87701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E7D197A-0EDB-4D6C-A6DC-9EF53236F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1519" r="9637" b="4908"/>
          <a:stretch/>
        </p:blipFill>
        <p:spPr>
          <a:xfrm>
            <a:off x="1567350" y="1005395"/>
            <a:ext cx="9057299" cy="484720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31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data (18/05/2021 to 27/05/2021)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A0EA1E-39CC-42C2-B94D-7FA956907451}"/>
              </a:ext>
            </a:extLst>
          </p:cNvPr>
          <p:cNvGraphicFramePr>
            <a:graphicFrameLocks noGrp="1"/>
          </p:cNvGraphicFramePr>
          <p:nvPr/>
        </p:nvGraphicFramePr>
        <p:xfrm>
          <a:off x="8531442" y="3014409"/>
          <a:ext cx="2132121" cy="2498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77">
                  <a:extLst>
                    <a:ext uri="{9D8B030D-6E8A-4147-A177-3AD203B41FA5}">
                      <a16:colId xmlns:a16="http://schemas.microsoft.com/office/drawing/2014/main" val="796157567"/>
                    </a:ext>
                  </a:extLst>
                </a:gridCol>
                <a:gridCol w="887191">
                  <a:extLst>
                    <a:ext uri="{9D8B030D-6E8A-4147-A177-3AD203B41FA5}">
                      <a16:colId xmlns:a16="http://schemas.microsoft.com/office/drawing/2014/main" val="1310704428"/>
                    </a:ext>
                  </a:extLst>
                </a:gridCol>
                <a:gridCol w="829953">
                  <a:extLst>
                    <a:ext uri="{9D8B030D-6E8A-4147-A177-3AD203B41FA5}">
                      <a16:colId xmlns:a16="http://schemas.microsoft.com/office/drawing/2014/main" val="2970855549"/>
                    </a:ext>
                  </a:extLst>
                </a:gridCol>
              </a:tblGrid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Day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From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To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785469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18/05/2021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19/05/2021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9557822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19/05/2021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20/05/2021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8664449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3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20/05/2021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21/05/2021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433914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4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21/05/2021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22/05/2021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091448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5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23/05/2021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24/05/2021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75885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6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24/05/2021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25/05/2021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0236857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7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25/05/2021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618742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8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27/05/2021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90013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81B5683-81DA-40C6-B076-FB8FD3E7A57F}"/>
              </a:ext>
            </a:extLst>
          </p:cNvPr>
          <p:cNvSpPr txBox="1"/>
          <p:nvPr/>
        </p:nvSpPr>
        <p:spPr>
          <a:xfrm>
            <a:off x="5884784" y="427149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8076E0-FED1-4807-A5AC-30564B93C5F6}"/>
              </a:ext>
            </a:extLst>
          </p:cNvPr>
          <p:cNvSpPr txBox="1"/>
          <p:nvPr/>
        </p:nvSpPr>
        <p:spPr>
          <a:xfrm>
            <a:off x="6365657" y="289693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2C892-BA16-437A-9B0B-C648E009418D}"/>
              </a:ext>
            </a:extLst>
          </p:cNvPr>
          <p:cNvSpPr txBox="1"/>
          <p:nvPr/>
        </p:nvSpPr>
        <p:spPr>
          <a:xfrm>
            <a:off x="5884784" y="427149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FA3F1-F216-4373-9C68-2BBF08E72D6E}"/>
              </a:ext>
            </a:extLst>
          </p:cNvPr>
          <p:cNvSpPr txBox="1"/>
          <p:nvPr/>
        </p:nvSpPr>
        <p:spPr>
          <a:xfrm>
            <a:off x="6365657" y="289693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22EB1-F124-4BCB-BC53-038C16257078}"/>
              </a:ext>
            </a:extLst>
          </p:cNvPr>
          <p:cNvSpPr txBox="1"/>
          <p:nvPr/>
        </p:nvSpPr>
        <p:spPr>
          <a:xfrm>
            <a:off x="5359890" y="1601208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FCA305-1102-4DC4-A1CB-A2DDA3232466}"/>
              </a:ext>
            </a:extLst>
          </p:cNvPr>
          <p:cNvSpPr txBox="1"/>
          <p:nvPr/>
        </p:nvSpPr>
        <p:spPr>
          <a:xfrm>
            <a:off x="4038600" y="2404493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73606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0358C51-711F-4D9A-8B5A-060C9BADA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1" t="11519" r="9563" b="4908"/>
          <a:stretch/>
        </p:blipFill>
        <p:spPr>
          <a:xfrm>
            <a:off x="1444101" y="1042807"/>
            <a:ext cx="9219462" cy="47987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32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data (18/05/2021 to 27/05/2021)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A0EA1E-39CC-42C2-B94D-7FA956907451}"/>
              </a:ext>
            </a:extLst>
          </p:cNvPr>
          <p:cNvGraphicFramePr>
            <a:graphicFrameLocks noGrp="1"/>
          </p:cNvGraphicFramePr>
          <p:nvPr/>
        </p:nvGraphicFramePr>
        <p:xfrm>
          <a:off x="8531442" y="3014409"/>
          <a:ext cx="2132121" cy="2498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77">
                  <a:extLst>
                    <a:ext uri="{9D8B030D-6E8A-4147-A177-3AD203B41FA5}">
                      <a16:colId xmlns:a16="http://schemas.microsoft.com/office/drawing/2014/main" val="796157567"/>
                    </a:ext>
                  </a:extLst>
                </a:gridCol>
                <a:gridCol w="887191">
                  <a:extLst>
                    <a:ext uri="{9D8B030D-6E8A-4147-A177-3AD203B41FA5}">
                      <a16:colId xmlns:a16="http://schemas.microsoft.com/office/drawing/2014/main" val="1310704428"/>
                    </a:ext>
                  </a:extLst>
                </a:gridCol>
                <a:gridCol w="829953">
                  <a:extLst>
                    <a:ext uri="{9D8B030D-6E8A-4147-A177-3AD203B41FA5}">
                      <a16:colId xmlns:a16="http://schemas.microsoft.com/office/drawing/2014/main" val="2970855549"/>
                    </a:ext>
                  </a:extLst>
                </a:gridCol>
              </a:tblGrid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Day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From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To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785469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18/05/2021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19/05/2021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9557822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19/05/2021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20/05/2021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8664449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3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20/05/2021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21/05/2021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433914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4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21/05/2021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22/05/2021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091448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5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23/05/2021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24/05/2021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75885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6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24/05/2021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25/05/2021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0236857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7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25/05/2021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618742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8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27/05/2021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90013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D666CFB-2711-48BC-A1D8-E5F27E45EDD0}"/>
              </a:ext>
            </a:extLst>
          </p:cNvPr>
          <p:cNvSpPr txBox="1"/>
          <p:nvPr/>
        </p:nvSpPr>
        <p:spPr>
          <a:xfrm>
            <a:off x="5359890" y="1601208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4A8BD-F860-4377-A230-CBA6ADF6B53A}"/>
              </a:ext>
            </a:extLst>
          </p:cNvPr>
          <p:cNvSpPr txBox="1"/>
          <p:nvPr/>
        </p:nvSpPr>
        <p:spPr>
          <a:xfrm>
            <a:off x="5884784" y="427149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5AF17-648B-499A-B1B6-22189D2EE471}"/>
              </a:ext>
            </a:extLst>
          </p:cNvPr>
          <p:cNvSpPr txBox="1"/>
          <p:nvPr/>
        </p:nvSpPr>
        <p:spPr>
          <a:xfrm>
            <a:off x="6365657" y="289693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5971F-7A1A-4488-B859-37C734D6AB71}"/>
              </a:ext>
            </a:extLst>
          </p:cNvPr>
          <p:cNvSpPr txBox="1"/>
          <p:nvPr/>
        </p:nvSpPr>
        <p:spPr>
          <a:xfrm>
            <a:off x="4038600" y="2404493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EE2780-2FEA-4DB2-B9DF-68089820C1EB}"/>
              </a:ext>
            </a:extLst>
          </p:cNvPr>
          <p:cNvSpPr txBox="1"/>
          <p:nvPr/>
        </p:nvSpPr>
        <p:spPr>
          <a:xfrm>
            <a:off x="3064277" y="2650714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56974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CFE522D-BB50-4D43-BD4E-FC0D065C2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7" t="11798" r="9636" b="4628"/>
          <a:stretch/>
        </p:blipFill>
        <p:spPr>
          <a:xfrm>
            <a:off x="1563297" y="1005396"/>
            <a:ext cx="9065406" cy="48472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33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data (18/05/2021 to 27/05/2021)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A0EA1E-39CC-42C2-B94D-7FA956907451}"/>
              </a:ext>
            </a:extLst>
          </p:cNvPr>
          <p:cNvGraphicFramePr>
            <a:graphicFrameLocks noGrp="1"/>
          </p:cNvGraphicFramePr>
          <p:nvPr/>
        </p:nvGraphicFramePr>
        <p:xfrm>
          <a:off x="8531442" y="3014409"/>
          <a:ext cx="2132121" cy="2498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77">
                  <a:extLst>
                    <a:ext uri="{9D8B030D-6E8A-4147-A177-3AD203B41FA5}">
                      <a16:colId xmlns:a16="http://schemas.microsoft.com/office/drawing/2014/main" val="796157567"/>
                    </a:ext>
                  </a:extLst>
                </a:gridCol>
                <a:gridCol w="887191">
                  <a:extLst>
                    <a:ext uri="{9D8B030D-6E8A-4147-A177-3AD203B41FA5}">
                      <a16:colId xmlns:a16="http://schemas.microsoft.com/office/drawing/2014/main" val="1310704428"/>
                    </a:ext>
                  </a:extLst>
                </a:gridCol>
                <a:gridCol w="829953">
                  <a:extLst>
                    <a:ext uri="{9D8B030D-6E8A-4147-A177-3AD203B41FA5}">
                      <a16:colId xmlns:a16="http://schemas.microsoft.com/office/drawing/2014/main" val="2970855549"/>
                    </a:ext>
                  </a:extLst>
                </a:gridCol>
              </a:tblGrid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Day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From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To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785469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18/05/2021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19/05/2021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9557822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19/05/2021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20/05/2021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8664449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3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20/05/2021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21/05/2021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433914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4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21/05/2021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22/05/2021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091448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5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23/05/2021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24/05/2021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75885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6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24/05/2021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25/05/2021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0236857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7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25/05/2021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618742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8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27/05/2021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90013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B88E2EF-A413-4557-A9C8-B34BCECB2780}"/>
              </a:ext>
            </a:extLst>
          </p:cNvPr>
          <p:cNvSpPr txBox="1"/>
          <p:nvPr/>
        </p:nvSpPr>
        <p:spPr>
          <a:xfrm>
            <a:off x="5359890" y="1601208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B23C2-E138-45E6-95A1-98A65A27DB65}"/>
              </a:ext>
            </a:extLst>
          </p:cNvPr>
          <p:cNvSpPr txBox="1"/>
          <p:nvPr/>
        </p:nvSpPr>
        <p:spPr>
          <a:xfrm>
            <a:off x="5884784" y="427149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39981-4FDA-49EB-9564-C4E81FD01482}"/>
              </a:ext>
            </a:extLst>
          </p:cNvPr>
          <p:cNvSpPr txBox="1"/>
          <p:nvPr/>
        </p:nvSpPr>
        <p:spPr>
          <a:xfrm>
            <a:off x="6365657" y="289693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192837-5E3A-4DE4-B3D4-47099992D248}"/>
              </a:ext>
            </a:extLst>
          </p:cNvPr>
          <p:cNvSpPr txBox="1"/>
          <p:nvPr/>
        </p:nvSpPr>
        <p:spPr>
          <a:xfrm>
            <a:off x="4038600" y="2404493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7A049-2D31-4877-B42B-2014D676C3AF}"/>
              </a:ext>
            </a:extLst>
          </p:cNvPr>
          <p:cNvSpPr txBox="1"/>
          <p:nvPr/>
        </p:nvSpPr>
        <p:spPr>
          <a:xfrm>
            <a:off x="3064277" y="2650714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FA2564-0049-45A1-847A-DDB1E9805F7C}"/>
              </a:ext>
            </a:extLst>
          </p:cNvPr>
          <p:cNvSpPr txBox="1"/>
          <p:nvPr/>
        </p:nvSpPr>
        <p:spPr>
          <a:xfrm>
            <a:off x="2320032" y="2803114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1729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8154274-7F78-4442-AFDA-824A7AB67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1938" r="9782" b="5576"/>
          <a:stretch/>
        </p:blipFill>
        <p:spPr>
          <a:xfrm>
            <a:off x="1100831" y="1012054"/>
            <a:ext cx="9562732" cy="482945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34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data (18/05/2021 to 27/05/2021)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A0EA1E-39CC-42C2-B94D-7FA956907451}"/>
              </a:ext>
            </a:extLst>
          </p:cNvPr>
          <p:cNvGraphicFramePr>
            <a:graphicFrameLocks noGrp="1"/>
          </p:cNvGraphicFramePr>
          <p:nvPr/>
        </p:nvGraphicFramePr>
        <p:xfrm>
          <a:off x="8531442" y="3014409"/>
          <a:ext cx="2132121" cy="2498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77">
                  <a:extLst>
                    <a:ext uri="{9D8B030D-6E8A-4147-A177-3AD203B41FA5}">
                      <a16:colId xmlns:a16="http://schemas.microsoft.com/office/drawing/2014/main" val="796157567"/>
                    </a:ext>
                  </a:extLst>
                </a:gridCol>
                <a:gridCol w="887191">
                  <a:extLst>
                    <a:ext uri="{9D8B030D-6E8A-4147-A177-3AD203B41FA5}">
                      <a16:colId xmlns:a16="http://schemas.microsoft.com/office/drawing/2014/main" val="1310704428"/>
                    </a:ext>
                  </a:extLst>
                </a:gridCol>
                <a:gridCol w="829953">
                  <a:extLst>
                    <a:ext uri="{9D8B030D-6E8A-4147-A177-3AD203B41FA5}">
                      <a16:colId xmlns:a16="http://schemas.microsoft.com/office/drawing/2014/main" val="2970855549"/>
                    </a:ext>
                  </a:extLst>
                </a:gridCol>
              </a:tblGrid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Day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From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To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785469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18/05/2021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19/05/2021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9557822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19/05/2021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20/05/2021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8664449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3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20/05/2021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21/05/2021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433914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4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21/05/2021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22/05/2021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091448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5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23/05/2021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24/05/2021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75885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6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24/05/2021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25/05/2021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0236857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7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25/05/2021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618742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8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27/05/2021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90013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B88E2EF-A413-4557-A9C8-B34BCECB2780}"/>
              </a:ext>
            </a:extLst>
          </p:cNvPr>
          <p:cNvSpPr txBox="1"/>
          <p:nvPr/>
        </p:nvSpPr>
        <p:spPr>
          <a:xfrm>
            <a:off x="5626224" y="1601208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B23C2-E138-45E6-95A1-98A65A27DB65}"/>
              </a:ext>
            </a:extLst>
          </p:cNvPr>
          <p:cNvSpPr txBox="1"/>
          <p:nvPr/>
        </p:nvSpPr>
        <p:spPr>
          <a:xfrm>
            <a:off x="6151118" y="427149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39981-4FDA-49EB-9564-C4E81FD01482}"/>
              </a:ext>
            </a:extLst>
          </p:cNvPr>
          <p:cNvSpPr txBox="1"/>
          <p:nvPr/>
        </p:nvSpPr>
        <p:spPr>
          <a:xfrm>
            <a:off x="6631991" y="2896936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192837-5E3A-4DE4-B3D4-47099992D248}"/>
              </a:ext>
            </a:extLst>
          </p:cNvPr>
          <p:cNvSpPr txBox="1"/>
          <p:nvPr/>
        </p:nvSpPr>
        <p:spPr>
          <a:xfrm>
            <a:off x="4304934" y="2404493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37A049-2D31-4877-B42B-2014D676C3AF}"/>
              </a:ext>
            </a:extLst>
          </p:cNvPr>
          <p:cNvSpPr txBox="1"/>
          <p:nvPr/>
        </p:nvSpPr>
        <p:spPr>
          <a:xfrm>
            <a:off x="3330611" y="2650714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FA2564-0049-45A1-847A-DDB1E9805F7C}"/>
              </a:ext>
            </a:extLst>
          </p:cNvPr>
          <p:cNvSpPr txBox="1"/>
          <p:nvPr/>
        </p:nvSpPr>
        <p:spPr>
          <a:xfrm>
            <a:off x="2586366" y="2803114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5F64F2-3828-48A9-B3ED-5E5E0F67BF5C}"/>
              </a:ext>
            </a:extLst>
          </p:cNvPr>
          <p:cNvSpPr txBox="1"/>
          <p:nvPr/>
        </p:nvSpPr>
        <p:spPr>
          <a:xfrm>
            <a:off x="2243100" y="3701241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1377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4BBCE4F-6148-4BE8-A542-9AED143CC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11378" r="9564" b="5048"/>
          <a:stretch/>
        </p:blipFill>
        <p:spPr>
          <a:xfrm>
            <a:off x="1305757" y="987641"/>
            <a:ext cx="9580486" cy="488271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35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data (18/05/2021 to 27/05/2021)</a:t>
            </a:r>
            <a:endParaRPr lang="en-GB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A0EA1E-39CC-42C2-B94D-7FA956907451}"/>
              </a:ext>
            </a:extLst>
          </p:cNvPr>
          <p:cNvGraphicFramePr>
            <a:graphicFrameLocks noGrp="1"/>
          </p:cNvGraphicFramePr>
          <p:nvPr/>
        </p:nvGraphicFramePr>
        <p:xfrm>
          <a:off x="8754122" y="3049920"/>
          <a:ext cx="2132121" cy="2498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77">
                  <a:extLst>
                    <a:ext uri="{9D8B030D-6E8A-4147-A177-3AD203B41FA5}">
                      <a16:colId xmlns:a16="http://schemas.microsoft.com/office/drawing/2014/main" val="796157567"/>
                    </a:ext>
                  </a:extLst>
                </a:gridCol>
                <a:gridCol w="887191">
                  <a:extLst>
                    <a:ext uri="{9D8B030D-6E8A-4147-A177-3AD203B41FA5}">
                      <a16:colId xmlns:a16="http://schemas.microsoft.com/office/drawing/2014/main" val="1310704428"/>
                    </a:ext>
                  </a:extLst>
                </a:gridCol>
                <a:gridCol w="829953">
                  <a:extLst>
                    <a:ext uri="{9D8B030D-6E8A-4147-A177-3AD203B41FA5}">
                      <a16:colId xmlns:a16="http://schemas.microsoft.com/office/drawing/2014/main" val="2970855549"/>
                    </a:ext>
                  </a:extLst>
                </a:gridCol>
              </a:tblGrid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Day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From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To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785469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18/05/2021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19/05/2021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9557822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19/05/2021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20/05/2021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28664449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3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20/05/2021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21/05/2021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04339143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4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21/05/2021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22/05/2021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091448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5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23/05/2021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24/05/2021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975885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6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24/05/2021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25/05/2021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20236857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7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>
                          <a:effectLst/>
                        </a:rPr>
                        <a:t>25/05/2021</a:t>
                      </a:r>
                      <a:endParaRPr lang="en-GB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6187424"/>
                  </a:ext>
                </a:extLst>
              </a:tr>
              <a:tr h="2776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8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26/05/2021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u="none" strike="noStrike" dirty="0">
                          <a:effectLst/>
                        </a:rPr>
                        <a:t>27/05/2021</a:t>
                      </a:r>
                      <a:endParaRPr lang="en-GB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900135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54C4AFC-37FD-4896-94CC-2212AD9C9BB5}"/>
              </a:ext>
            </a:extLst>
          </p:cNvPr>
          <p:cNvSpPr txBox="1"/>
          <p:nvPr/>
        </p:nvSpPr>
        <p:spPr>
          <a:xfrm>
            <a:off x="4038600" y="2404493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04EE57-1245-48F5-AAB0-01B0B180E97E}"/>
              </a:ext>
            </a:extLst>
          </p:cNvPr>
          <p:cNvSpPr txBox="1"/>
          <p:nvPr/>
        </p:nvSpPr>
        <p:spPr>
          <a:xfrm>
            <a:off x="3064277" y="2650714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4FA75F-3D00-41B7-B70A-C3008FE144D1}"/>
              </a:ext>
            </a:extLst>
          </p:cNvPr>
          <p:cNvSpPr txBox="1"/>
          <p:nvPr/>
        </p:nvSpPr>
        <p:spPr>
          <a:xfrm>
            <a:off x="2348147" y="4088522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7B545-6C13-4D65-AE8C-5A444233DD6E}"/>
              </a:ext>
            </a:extLst>
          </p:cNvPr>
          <p:cNvSpPr txBox="1"/>
          <p:nvPr/>
        </p:nvSpPr>
        <p:spPr>
          <a:xfrm>
            <a:off x="5919189" y="1574574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6FEC17-3844-483F-BBCC-DC286D70469D}"/>
              </a:ext>
            </a:extLst>
          </p:cNvPr>
          <p:cNvSpPr txBox="1"/>
          <p:nvPr/>
        </p:nvSpPr>
        <p:spPr>
          <a:xfrm>
            <a:off x="6444083" y="4244862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DAD2C7-47DA-4029-BDF9-917739FA7E56}"/>
              </a:ext>
            </a:extLst>
          </p:cNvPr>
          <p:cNvSpPr txBox="1"/>
          <p:nvPr/>
        </p:nvSpPr>
        <p:spPr>
          <a:xfrm>
            <a:off x="6924956" y="2870302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5B9B3B-4264-4B80-B524-B483565CD297}"/>
              </a:ext>
            </a:extLst>
          </p:cNvPr>
          <p:cNvSpPr txBox="1"/>
          <p:nvPr/>
        </p:nvSpPr>
        <p:spPr>
          <a:xfrm>
            <a:off x="4597899" y="2377859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614CA-A638-4999-8EC5-9E462A02A117}"/>
              </a:ext>
            </a:extLst>
          </p:cNvPr>
          <p:cNvSpPr txBox="1"/>
          <p:nvPr/>
        </p:nvSpPr>
        <p:spPr>
          <a:xfrm>
            <a:off x="3659634" y="2677348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35FFC3-BFB2-4BC5-8614-409A0D1228C0}"/>
              </a:ext>
            </a:extLst>
          </p:cNvPr>
          <p:cNvSpPr txBox="1"/>
          <p:nvPr/>
        </p:nvSpPr>
        <p:spPr>
          <a:xfrm>
            <a:off x="2879331" y="2776480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CB2E9-183E-4D84-A02A-1E39F7442A6B}"/>
              </a:ext>
            </a:extLst>
          </p:cNvPr>
          <p:cNvSpPr txBox="1"/>
          <p:nvPr/>
        </p:nvSpPr>
        <p:spPr>
          <a:xfrm>
            <a:off x="2536065" y="3674607"/>
            <a:ext cx="568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1919FF"/>
                </a:solidFill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DEA0F-20A0-47BC-B196-F03CD78B4816}"/>
              </a:ext>
            </a:extLst>
          </p:cNvPr>
          <p:cNvSpPr txBox="1"/>
          <p:nvPr/>
        </p:nvSpPr>
        <p:spPr>
          <a:xfrm>
            <a:off x="2586735" y="5949506"/>
            <a:ext cx="771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4 days of data correspond to furnace states that the model has not seen</a:t>
            </a:r>
          </a:p>
        </p:txBody>
      </p:sp>
    </p:spTree>
    <p:extLst>
      <p:ext uri="{BB962C8B-B14F-4D97-AF65-F5344CB8AC3E}">
        <p14:creationId xmlns:p14="http://schemas.microsoft.com/office/powerpoint/2010/main" val="3662039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36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data (18/05/2021 to 27/05/2021)</a:t>
            </a:r>
            <a:endParaRPr lang="en-GB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DEA0F-20A0-47BC-B196-F03CD78B4816}"/>
              </a:ext>
            </a:extLst>
          </p:cNvPr>
          <p:cNvSpPr txBox="1"/>
          <p:nvPr/>
        </p:nvSpPr>
        <p:spPr>
          <a:xfrm>
            <a:off x="2238652" y="1714858"/>
            <a:ext cx="7714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Video: Models predictive performance in the test data</a:t>
            </a:r>
          </a:p>
        </p:txBody>
      </p:sp>
    </p:spTree>
    <p:extLst>
      <p:ext uri="{BB962C8B-B14F-4D97-AF65-F5344CB8AC3E}">
        <p14:creationId xmlns:p14="http://schemas.microsoft.com/office/powerpoint/2010/main" val="1937931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4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C5D3B-9346-4B02-AB1D-9997C483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198880"/>
            <a:ext cx="4065906" cy="317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C62FE1-1194-4DC2-AF0E-061E1C95E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969" y="1292718"/>
            <a:ext cx="7794779" cy="4272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13B2D8-F516-4243-9B02-1610F3C6D601}"/>
              </a:ext>
            </a:extLst>
          </p:cNvPr>
          <p:cNvSpPr txBox="1"/>
          <p:nvPr/>
        </p:nvSpPr>
        <p:spPr>
          <a:xfrm>
            <a:off x="340360" y="4577080"/>
            <a:ext cx="352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example, here we identify points that have total fault density &gt; 2.5 and entropy &gt; 2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F2F008-AD0E-4902-8499-F2DA10451C83}"/>
              </a:ext>
            </a:extLst>
          </p:cNvPr>
          <p:cNvSpPr/>
          <p:nvPr/>
        </p:nvSpPr>
        <p:spPr>
          <a:xfrm>
            <a:off x="7640320" y="3774440"/>
            <a:ext cx="137160" cy="802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0012F-EAAB-4375-8D34-24643E7591D6}"/>
              </a:ext>
            </a:extLst>
          </p:cNvPr>
          <p:cNvSpPr txBox="1"/>
          <p:nvPr/>
        </p:nvSpPr>
        <p:spPr>
          <a:xfrm>
            <a:off x="6578600" y="5709920"/>
            <a:ext cx="374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‘spike’ but not a ‘stripe’!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8E3BA6-A366-424F-A06A-32E28E660DF1}"/>
              </a:ext>
            </a:extLst>
          </p:cNvPr>
          <p:cNvCxnSpPr/>
          <p:nvPr/>
        </p:nvCxnSpPr>
        <p:spPr>
          <a:xfrm flipH="1" flipV="1">
            <a:off x="7680960" y="4577080"/>
            <a:ext cx="330200" cy="11328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764574-C8ED-4AF0-997B-4823F49A1B1B}"/>
              </a:ext>
            </a:extLst>
          </p:cNvPr>
          <p:cNvSpPr txBox="1"/>
          <p:nvPr/>
        </p:nvSpPr>
        <p:spPr>
          <a:xfrm>
            <a:off x="299720" y="736600"/>
            <a:ext cx="356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previous results:</a:t>
            </a:r>
          </a:p>
        </p:txBody>
      </p:sp>
    </p:spTree>
    <p:extLst>
      <p:ext uri="{BB962C8B-B14F-4D97-AF65-F5344CB8AC3E}">
        <p14:creationId xmlns:p14="http://schemas.microsoft.com/office/powerpoint/2010/main" val="147986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47A9D-3CDA-4309-831C-D57120AC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4" y="1996440"/>
            <a:ext cx="3634108" cy="2646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40B55B-13C2-41E5-B5BF-72BD2E4DB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933" y="934720"/>
            <a:ext cx="7930987" cy="496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5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8E5F7-1111-471F-8AD2-BEB83144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4" y="833380"/>
            <a:ext cx="8616126" cy="5481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8F817-0364-48F1-BE6F-515957D1F067}"/>
              </a:ext>
            </a:extLst>
          </p:cNvPr>
          <p:cNvSpPr txBox="1"/>
          <p:nvPr/>
        </p:nvSpPr>
        <p:spPr>
          <a:xfrm>
            <a:off x="9194800" y="1102360"/>
            <a:ext cx="2509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approach does identify and remove points that are not otherwise removed by out ‘</a:t>
            </a:r>
            <a:r>
              <a:rPr lang="en-GB" dirty="0" err="1"/>
              <a:t>remove_spikes</a:t>
            </a:r>
            <a:r>
              <a:rPr lang="en-GB" dirty="0"/>
              <a:t>’ approach.</a:t>
            </a:r>
          </a:p>
        </p:txBody>
      </p:sp>
    </p:spTree>
    <p:extLst>
      <p:ext uri="{BB962C8B-B14F-4D97-AF65-F5344CB8AC3E}">
        <p14:creationId xmlns:p14="http://schemas.microsoft.com/office/powerpoint/2010/main" val="403278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6C081-5E1E-4E94-AE92-C13E1F2AB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6" r="13309"/>
          <a:stretch/>
        </p:blipFill>
        <p:spPr>
          <a:xfrm>
            <a:off x="111760" y="853440"/>
            <a:ext cx="4674507" cy="4079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811BAD-0906-40D5-AEF4-4A6732591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8" t="5926" r="51037" b="55185"/>
          <a:stretch/>
        </p:blipFill>
        <p:spPr>
          <a:xfrm>
            <a:off x="5450840" y="1158240"/>
            <a:ext cx="5613400" cy="4093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AFE944-797B-4D8D-BFC2-BD8372AF17F8}"/>
              </a:ext>
            </a:extLst>
          </p:cNvPr>
          <p:cNvSpPr txBox="1"/>
          <p:nvPr/>
        </p:nvSpPr>
        <p:spPr>
          <a:xfrm>
            <a:off x="111760" y="5275182"/>
            <a:ext cx="398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New video: 2021-06-07_results.mp4 now on </a:t>
            </a:r>
            <a:r>
              <a:rPr lang="en-GB" dirty="0" err="1">
                <a:solidFill>
                  <a:srgbClr val="FF0000"/>
                </a:solidFill>
              </a:rPr>
              <a:t>sharepoint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AFED57-C33C-4F6D-AB61-016A8F2017E4}"/>
              </a:ext>
            </a:extLst>
          </p:cNvPr>
          <p:cNvSpPr/>
          <p:nvPr/>
        </p:nvSpPr>
        <p:spPr>
          <a:xfrm>
            <a:off x="10124440" y="1610360"/>
            <a:ext cx="645160" cy="6654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52B90-E947-4C78-B1CF-FD0C31C99384}"/>
              </a:ext>
            </a:extLst>
          </p:cNvPr>
          <p:cNvSpPr txBox="1"/>
          <p:nvPr/>
        </p:nvSpPr>
        <p:spPr>
          <a:xfrm>
            <a:off x="6248400" y="716205"/>
            <a:ext cx="54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now ignores stripes instead of coating periods.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4865D1-5736-41CE-89CF-8E7815C40F06}"/>
              </a:ext>
            </a:extLst>
          </p:cNvPr>
          <p:cNvCxnSpPr/>
          <p:nvPr/>
        </p:nvCxnSpPr>
        <p:spPr>
          <a:xfrm>
            <a:off x="10038080" y="1199634"/>
            <a:ext cx="274320" cy="4716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FAFF4B-940C-42F9-A2DC-5B1E05322B00}"/>
              </a:ext>
            </a:extLst>
          </p:cNvPr>
          <p:cNvSpPr txBox="1"/>
          <p:nvPr/>
        </p:nvSpPr>
        <p:spPr>
          <a:xfrm>
            <a:off x="4556760" y="5251344"/>
            <a:ext cx="676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Gaussian Process now includes 3 sigma confidence bounds. Not that they can vary depending on the ‘closeness’ to the training data.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C3BB65-E784-4734-92CE-086B90D8AE58}"/>
              </a:ext>
            </a:extLst>
          </p:cNvPr>
          <p:cNvCxnSpPr/>
          <p:nvPr/>
        </p:nvCxnSpPr>
        <p:spPr>
          <a:xfrm flipV="1">
            <a:off x="6888480" y="4399280"/>
            <a:ext cx="60960" cy="779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88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E00CC-6B83-423F-BC84-2566FBFE20F4}"/>
              </a:ext>
            </a:extLst>
          </p:cNvPr>
          <p:cNvSpPr txBox="1"/>
          <p:nvPr/>
        </p:nvSpPr>
        <p:spPr>
          <a:xfrm>
            <a:off x="599440" y="4889095"/>
            <a:ext cx="398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New video: 2021-06-07_results.mp4 now on </a:t>
            </a:r>
            <a:r>
              <a:rPr lang="en-GB" dirty="0" err="1">
                <a:solidFill>
                  <a:srgbClr val="FF0000"/>
                </a:solidFill>
              </a:rPr>
              <a:t>sharepoint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E67894-CF0A-4EC0-9C5F-CF3110842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1" t="6074" r="13408"/>
          <a:stretch/>
        </p:blipFill>
        <p:spPr>
          <a:xfrm>
            <a:off x="187960" y="1036321"/>
            <a:ext cx="4434912" cy="3510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E00AAC-7A24-4145-9D14-CF58DFA24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8" t="6074" r="51421" b="56125"/>
          <a:stretch/>
        </p:blipFill>
        <p:spPr>
          <a:xfrm>
            <a:off x="5298440" y="924062"/>
            <a:ext cx="6246730" cy="44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D4BF2-D9A4-434D-B414-C81B3D7B090A}"/>
              </a:ext>
            </a:extLst>
          </p:cNvPr>
          <p:cNvSpPr txBox="1"/>
          <p:nvPr/>
        </p:nvSpPr>
        <p:spPr>
          <a:xfrm>
            <a:off x="599440" y="4889095"/>
            <a:ext cx="398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New video: 2021-06-07_results.mp4 now on </a:t>
            </a:r>
            <a:r>
              <a:rPr lang="en-GB" dirty="0" err="1">
                <a:solidFill>
                  <a:srgbClr val="FF0000"/>
                </a:solidFill>
              </a:rPr>
              <a:t>sharepoint</a:t>
            </a:r>
            <a:r>
              <a:rPr lang="en-GB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5E591-0872-4D1B-867D-03142E8A5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4" t="5778" r="13062"/>
          <a:stretch/>
        </p:blipFill>
        <p:spPr>
          <a:xfrm>
            <a:off x="407838" y="1092200"/>
            <a:ext cx="4174322" cy="3291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E6E11-B6C2-4E38-96A4-4B8EB29B3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4" t="6444" r="51580" b="55334"/>
          <a:stretch/>
        </p:blipFill>
        <p:spPr>
          <a:xfrm>
            <a:off x="5232399" y="693827"/>
            <a:ext cx="6159795" cy="441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8575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1EC74E-BCA9-4ADE-8A96-153DC1193A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2082</Words>
  <Application>Microsoft Office PowerPoint</Application>
  <PresentationFormat>Widescreen</PresentationFormat>
  <Paragraphs>580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Open Sans</vt:lpstr>
      <vt:lpstr>2_Office Theme</vt:lpstr>
      <vt:lpstr>3_Office Theme</vt:lpstr>
      <vt:lpstr>NSG Pilkington – University of Liverpool Machine Learning Project:  09/06/2021</vt:lpstr>
      <vt:lpstr>Today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ISRA 5D Fault Scanner Data</vt:lpstr>
      <vt:lpstr>ISRA 5D Fault Scanner Data</vt:lpstr>
      <vt:lpstr>ISRA 5D Fault Scanner Data</vt:lpstr>
      <vt:lpstr>ISRA 5D Fault Scanner Data</vt:lpstr>
      <vt:lpstr>ISRA 5D Fault Scanner Data</vt:lpstr>
      <vt:lpstr>ISRA 5D Fault Scanner Data</vt:lpstr>
      <vt:lpstr>ISRA 5D Fault Scanner Data</vt:lpstr>
      <vt:lpstr>ISRA 5D Fault Scanner Data</vt:lpstr>
      <vt:lpstr>ISRA 5D Fault Scanner Data</vt:lpstr>
      <vt:lpstr>GP Confidence Bounds</vt:lpstr>
      <vt:lpstr>GP Confidence Bounds</vt:lpstr>
      <vt:lpstr>GP with lower relevance inputs removed</vt:lpstr>
      <vt:lpstr>GP with lower relevance inputs removed</vt:lpstr>
      <vt:lpstr>GP with lower relevance inputs removed </vt:lpstr>
      <vt:lpstr>GP with lower relevance inputs removed </vt:lpstr>
      <vt:lpstr>GP with lower relevance inputs removed </vt:lpstr>
      <vt:lpstr>GP with lower relevance inputs removed </vt:lpstr>
      <vt:lpstr>Testing data (18/05/2021 to 27/05/2021)</vt:lpstr>
      <vt:lpstr>Testing data (18/05/2021 to 27/05/2021)</vt:lpstr>
      <vt:lpstr>Testing data (18/05/2021 to 27/05/2021)</vt:lpstr>
      <vt:lpstr>Testing data (18/05/2021 to 27/05/2021)</vt:lpstr>
      <vt:lpstr>Testing data (18/05/2021 to 27/05/2021)</vt:lpstr>
      <vt:lpstr>Testing data (18/05/2021 to 27/05/2021)</vt:lpstr>
      <vt:lpstr>Testing data (18/05/2021 to 27/05/2021)</vt:lpstr>
      <vt:lpstr>Testing data (18/05/2021 to 27/05/2021)</vt:lpstr>
      <vt:lpstr>Testing data (18/05/2021 to 27/05/2021)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1405</cp:revision>
  <dcterms:created xsi:type="dcterms:W3CDTF">2020-12-01T17:36:12Z</dcterms:created>
  <dcterms:modified xsi:type="dcterms:W3CDTF">2021-06-09T08:31:25Z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